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5"/>
  </p:notesMasterIdLst>
  <p:handoutMasterIdLst>
    <p:handoutMasterId r:id="rId16"/>
  </p:handoutMasterIdLst>
  <p:sldIdLst>
    <p:sldId id="281" r:id="rId5"/>
    <p:sldId id="391" r:id="rId6"/>
    <p:sldId id="389" r:id="rId7"/>
    <p:sldId id="378" r:id="rId8"/>
    <p:sldId id="379" r:id="rId9"/>
    <p:sldId id="392" r:id="rId10"/>
    <p:sldId id="383" r:id="rId11"/>
    <p:sldId id="393" r:id="rId12"/>
    <p:sldId id="394" r:id="rId13"/>
    <p:sldId id="3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258" autoAdjust="0"/>
  </p:normalViewPr>
  <p:slideViewPr>
    <p:cSldViewPr snapToGrid="0" showGuides="1">
      <p:cViewPr varScale="1">
        <p:scale>
          <a:sx n="67" d="100"/>
          <a:sy n="67" d="100"/>
        </p:scale>
        <p:origin x="1296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6/19/2024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/>
              <a:t>For instance, a company with 10 million customers and a 1.9% monthly churn rate would lose approximately 190,000 customers each month.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354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8563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  <p:sldLayoutId id="214748375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626" y="1389707"/>
            <a:ext cx="9580268" cy="2286000"/>
          </a:xfrm>
        </p:spPr>
        <p:txBody>
          <a:bodyPr/>
          <a:lstStyle/>
          <a:p>
            <a:r>
              <a:rPr lang="en-US" dirty="0"/>
              <a:t>Predicting customer churn at Syriatel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36B913-8522-FACB-39F2-30491E5A7A62}"/>
              </a:ext>
            </a:extLst>
          </p:cNvPr>
          <p:cNvSpPr txBox="1">
            <a:spLocks/>
          </p:cNvSpPr>
          <p:nvPr/>
        </p:nvSpPr>
        <p:spPr>
          <a:xfrm>
            <a:off x="4672183" y="3374895"/>
            <a:ext cx="3526806" cy="777009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Presenter: Tai Bui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0D79-5C58-F576-D2D0-3F4F1822E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70326" y="3748958"/>
            <a:ext cx="4786878" cy="22580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Please send all questions to:</a:t>
            </a:r>
          </a:p>
          <a:p>
            <a:r>
              <a:rPr lang="en-US" dirty="0"/>
              <a:t>taingocbui@gmail.com</a:t>
            </a:r>
          </a:p>
          <a:p>
            <a:br>
              <a:rPr lang="en-US" dirty="0"/>
            </a:br>
            <a:r>
              <a:rPr lang="en-US" dirty="0"/>
              <a:t>Contact:</a:t>
            </a:r>
          </a:p>
          <a:p>
            <a:r>
              <a:rPr lang="en-US" dirty="0"/>
              <a:t> https://www.linkedin.com/in/tai-bui-ngoc/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3ECAF-25C3-E554-0F7C-9BE55FAF57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5249" y="1243973"/>
            <a:ext cx="6144778" cy="67569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/>
              <a:t>Average monthly churn rate for wireless carriers in the United States from Q1, 2013 to Q3 2018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1235-C665-2D44-D1F9-F5C3A5B5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18356C8-ED1F-1717-D331-91268391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5" y="1663430"/>
            <a:ext cx="8123803" cy="468791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 txBox="1">
            <a:spLocks/>
          </p:cNvSpPr>
          <p:nvPr/>
        </p:nvSpPr>
        <p:spPr>
          <a:xfrm>
            <a:off x="2003821" y="-170183"/>
            <a:ext cx="8764725" cy="1221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/>
              <a:t>BUSINESS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4D4E5-0BE0-97FC-FCA1-1E81807E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021" y="6271242"/>
            <a:ext cx="6469298" cy="59420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9658C09-44D6-4FE2-DD57-1F101278E14E}"/>
              </a:ext>
            </a:extLst>
          </p:cNvPr>
          <p:cNvSpPr txBox="1">
            <a:spLocks/>
          </p:cNvSpPr>
          <p:nvPr/>
        </p:nvSpPr>
        <p:spPr>
          <a:xfrm>
            <a:off x="8485623" y="2045970"/>
            <a:ext cx="3551942" cy="3632579"/>
          </a:xfrm>
          <a:prstGeom prst="rect">
            <a:avLst/>
          </a:prstGeom>
        </p:spPr>
        <p:txBody>
          <a:bodyPr vert="horz" lIns="91440" tIns="4572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average monthly churn rate for U.S. telecom companies: 1.9% for wireless carriers and around 1.6% for broadband services.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Costs U.S. telecom companies billions of dollars each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Common causes: pricing, customer service, network performance,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C53B5-B30F-BA4E-1CDE-E0BB4FA8E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319" y="0"/>
            <a:ext cx="1829055" cy="16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2" descr="A person writing at a desk&#10;">
            <a:extLst>
              <a:ext uri="{FF2B5EF4-FFF2-40B4-BE49-F238E27FC236}">
                <a16:creationId xmlns:a16="http://schemas.microsoft.com/office/drawing/2014/main" id="{79723FB2-CDBE-ABDD-9BC6-1E8D5204E7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>
            <a:noAutofit/>
          </a:bodyPr>
          <a:lstStyle/>
          <a:p>
            <a:r>
              <a:rPr lang="en-US" cap="all" dirty="0"/>
              <a:t>Project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BC786-DACF-D63D-553F-4EDB8E95A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242" y="1749479"/>
            <a:ext cx="788639" cy="533400"/>
          </a:xfrm>
        </p:spPr>
        <p:txBody>
          <a:bodyPr/>
          <a:lstStyle/>
          <a:p>
            <a:r>
              <a:rPr lang="en-US" dirty="0"/>
              <a:t>o1.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3C1A-3346-F617-2EC7-C16586CF19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43379" y="1749479"/>
            <a:ext cx="5885179" cy="5334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 a predictive model to determine churn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880F1A-5BCC-F84F-3EED-7FA660DEB3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4242" y="2378035"/>
            <a:ext cx="788639" cy="533400"/>
          </a:xfrm>
        </p:spPr>
        <p:txBody>
          <a:bodyPr/>
          <a:lstStyle/>
          <a:p>
            <a:r>
              <a:rPr lang="en-US" dirty="0"/>
              <a:t>o2.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9475A-A652-4BB2-F82D-18D978C397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43379" y="2378035"/>
            <a:ext cx="5885179" cy="533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Identify key factors influencing customer churn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A4606E-0589-2AE6-3A39-D84CDB24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242" y="3006909"/>
            <a:ext cx="788639" cy="533400"/>
          </a:xfrm>
        </p:spPr>
        <p:txBody>
          <a:bodyPr/>
          <a:lstStyle/>
          <a:p>
            <a:r>
              <a:rPr lang="en-US" dirty="0"/>
              <a:t>o3.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E5E134-360B-2943-34EC-C57477A8C8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43379" y="3009613"/>
            <a:ext cx="5885179" cy="533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Provide actionable insights to reduce churn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8812" y="803246"/>
            <a:ext cx="4786877" cy="645199"/>
          </a:xfrm>
        </p:spPr>
        <p:txBody>
          <a:bodyPr/>
          <a:lstStyle/>
          <a:p>
            <a:r>
              <a:rPr lang="en-US" cap="all" dirty="0">
                <a:solidFill>
                  <a:schemeClr val="tx1"/>
                </a:solidFill>
              </a:rPr>
              <a:t>Data Overview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9270" y="2233968"/>
            <a:ext cx="5577840" cy="426970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Dataset is provided by the Kaggle community</a:t>
            </a:r>
          </a:p>
          <a:p>
            <a:r>
              <a:rPr lang="en-US" sz="1600" dirty="0">
                <a:solidFill>
                  <a:schemeClr val="tx1"/>
                </a:solidFill>
              </a:rPr>
              <a:t>20 predictor variables, 3333 records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The ratio of churners in this dataset is 14%</a:t>
            </a:r>
          </a:p>
          <a:p>
            <a:r>
              <a:rPr lang="en-US" sz="1600" dirty="0">
                <a:solidFill>
                  <a:schemeClr val="tx1"/>
                </a:solidFill>
              </a:rPr>
              <a:t>Feature instances (customer usage patterns) such as account length, total day charge, customer service call, etc.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12" y="248187"/>
            <a:ext cx="6732237" cy="945100"/>
          </a:xfrm>
        </p:spPr>
        <p:txBody>
          <a:bodyPr/>
          <a:lstStyle/>
          <a:p>
            <a:r>
              <a:rPr lang="en-US" cap="all" dirty="0"/>
              <a:t>Preprocessing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3925" y="1926259"/>
            <a:ext cx="4130008" cy="3051762"/>
          </a:xfrm>
        </p:spPr>
        <p:txBody>
          <a:bodyPr>
            <a:normAutofit/>
          </a:bodyPr>
          <a:lstStyle/>
          <a:p>
            <a:r>
              <a:rPr lang="en-US" sz="2000" dirty="0"/>
              <a:t>Remove multicollinearity by dropping columns with perfect correlations</a:t>
            </a:r>
          </a:p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Picture 21" descr="A screenshot of a graph&#10;&#10;Description automatically generated">
            <a:extLst>
              <a:ext uri="{FF2B5EF4-FFF2-40B4-BE49-F238E27FC236}">
                <a16:creationId xmlns:a16="http://schemas.microsoft.com/office/drawing/2014/main" id="{A2FCCAE5-859F-DBB3-3526-382401D14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9" r="8644"/>
          <a:stretch/>
        </p:blipFill>
        <p:spPr>
          <a:xfrm>
            <a:off x="4720590" y="23140"/>
            <a:ext cx="7471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12" y="248187"/>
            <a:ext cx="6732237" cy="945100"/>
          </a:xfrm>
        </p:spPr>
        <p:txBody>
          <a:bodyPr/>
          <a:lstStyle/>
          <a:p>
            <a:r>
              <a:rPr lang="en-US" cap="all" dirty="0"/>
              <a:t>Preprocessing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9935" y="1957539"/>
            <a:ext cx="3703320" cy="29429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Apply one-hot encoding for categorical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Train – test split with test size set at 25%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Normalize both train and test separately with Standard Scaler for numerical features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608EFBB-1C2C-E1E6-E397-56F897D04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377" y="280"/>
            <a:ext cx="781362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B4EC9-D490-CB42-2255-AE7E70E1E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098" y="5056640"/>
            <a:ext cx="2580317" cy="15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3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r>
              <a:rPr lang="en-US" cap="all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4241" y="1974631"/>
            <a:ext cx="5797550" cy="4015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Without any regularization, achieve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 76.37% accuracy rate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66.4% recall rate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AUC ROC is 0.80. </a:t>
            </a:r>
          </a:p>
          <a:p>
            <a:pPr marL="0" indent="0">
              <a:buNone/>
            </a:pPr>
            <a:r>
              <a:rPr lang="en-US" sz="1600" dirty="0"/>
              <a:t>Tuning this with different regularization does not improve model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4" name="Picture Placeholder 13" descr="A hand holding a wire">
            <a:extLst>
              <a:ext uri="{FF2B5EF4-FFF2-40B4-BE49-F238E27FC236}">
                <a16:creationId xmlns:a16="http://schemas.microsoft.com/office/drawing/2014/main" id="{8663049F-9392-3719-E4E8-8D7D5659E8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747" r="5747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96" y="184838"/>
            <a:ext cx="8935507" cy="949467"/>
          </a:xfrm>
        </p:spPr>
        <p:txBody>
          <a:bodyPr/>
          <a:lstStyle/>
          <a:p>
            <a:r>
              <a:rPr lang="en-US" cap="all" dirty="0"/>
              <a:t>Decision Tree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386" y="2073430"/>
            <a:ext cx="2600126" cy="4015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Final model with maximum depth set at 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 91.36% accuracy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81.6% recall rate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AUC ROC 0.8734</a:t>
            </a:r>
          </a:p>
          <a:p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67E5477D-3A01-B3B5-C75D-800866CB5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5697"/>
          <a:stretch/>
        </p:blipFill>
        <p:spPr>
          <a:xfrm>
            <a:off x="2942652" y="1134305"/>
            <a:ext cx="9037320" cy="5723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288D3-0563-732D-1430-71882E91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384" y="672"/>
            <a:ext cx="1829055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96" y="184838"/>
            <a:ext cx="8935507" cy="949467"/>
          </a:xfrm>
        </p:spPr>
        <p:txBody>
          <a:bodyPr/>
          <a:lstStyle/>
          <a:p>
            <a:r>
              <a:rPr lang="en-US" cap="all" dirty="0" err="1"/>
              <a:t>REcommendations</a:t>
            </a:r>
            <a:endParaRPr lang="en-US" cap="al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288D3-0563-732D-1430-71882E91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874" y="672"/>
            <a:ext cx="2562565" cy="1700187"/>
          </a:xfrm>
          <a:prstGeom prst="rect">
            <a:avLst/>
          </a:prstGeom>
        </p:spPr>
      </p:pic>
      <p:pic>
        <p:nvPicPr>
          <p:cNvPr id="5" name="Picture 4" descr="A green bar graph with white text&#10;&#10;Description automatically generated">
            <a:extLst>
              <a:ext uri="{FF2B5EF4-FFF2-40B4-BE49-F238E27FC236}">
                <a16:creationId xmlns:a16="http://schemas.microsoft.com/office/drawing/2014/main" id="{8DEEF374-4622-4DED-F469-1ABBA8F87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" r="10188"/>
          <a:stretch/>
        </p:blipFill>
        <p:spPr>
          <a:xfrm>
            <a:off x="3674249" y="1318471"/>
            <a:ext cx="8467739" cy="464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665D4-8A00-DD4F-0840-74948F22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37" y="6661732"/>
            <a:ext cx="2562565" cy="19774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5445" y="2116025"/>
            <a:ext cx="3468804" cy="28711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 Reduce charges for day and evening calls with campaigns or customer loyalty programs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Improve customer service by reducing waiting times and providing extensive training</a:t>
            </a:r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3A2D1-F696-7020-C138-7B6375024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90" y="5964333"/>
            <a:ext cx="2562565" cy="89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251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71</TotalTime>
  <Words>333</Words>
  <Application>Microsoft Office PowerPoint</Application>
  <PresentationFormat>Widescreen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 Antiqua</vt:lpstr>
      <vt:lpstr>Calibri</vt:lpstr>
      <vt:lpstr>Century Gothic</vt:lpstr>
      <vt:lpstr>Courier New</vt:lpstr>
      <vt:lpstr>Wingdings</vt:lpstr>
      <vt:lpstr>Custom</vt:lpstr>
      <vt:lpstr>Predicting customer churn at Syriatel</vt:lpstr>
      <vt:lpstr>PowerPoint Presentation</vt:lpstr>
      <vt:lpstr>Project Objectives</vt:lpstr>
      <vt:lpstr>Data Overview</vt:lpstr>
      <vt:lpstr>Preprocessing </vt:lpstr>
      <vt:lpstr>Preprocessing </vt:lpstr>
      <vt:lpstr>Logistic Regression</vt:lpstr>
      <vt:lpstr>Decision Tree classification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Tai Bui</dc:creator>
  <cp:lastModifiedBy>Tai Bui</cp:lastModifiedBy>
  <cp:revision>2</cp:revision>
  <dcterms:created xsi:type="dcterms:W3CDTF">2024-06-19T20:09:26Z</dcterms:created>
  <dcterms:modified xsi:type="dcterms:W3CDTF">2024-06-19T21:21:08Z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